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7" r:id="rId3"/>
    <p:sldId id="259" r:id="rId4"/>
    <p:sldId id="260" r:id="rId5"/>
    <p:sldId id="261" r:id="rId6"/>
    <p:sldId id="279" r:id="rId7"/>
    <p:sldId id="280" r:id="rId8"/>
    <p:sldId id="262" r:id="rId9"/>
    <p:sldId id="281" r:id="rId10"/>
    <p:sldId id="263" r:id="rId11"/>
    <p:sldId id="298" r:id="rId12"/>
    <p:sldId id="282" r:id="rId13"/>
    <p:sldId id="267" r:id="rId14"/>
    <p:sldId id="269" r:id="rId15"/>
    <p:sldId id="283" r:id="rId16"/>
    <p:sldId id="284" r:id="rId17"/>
    <p:sldId id="276" r:id="rId18"/>
    <p:sldId id="277" r:id="rId19"/>
    <p:sldId id="299" r:id="rId20"/>
    <p:sldId id="285" r:id="rId21"/>
    <p:sldId id="289" r:id="rId22"/>
    <p:sldId id="290" r:id="rId23"/>
    <p:sldId id="291" r:id="rId24"/>
    <p:sldId id="293" r:id="rId25"/>
    <p:sldId id="292" r:id="rId26"/>
    <p:sldId id="294" r:id="rId27"/>
    <p:sldId id="295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938000" cy="812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ML seminar </a:t>
            </a:r>
            <a:r>
              <a:rPr lang="ko-KR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교재 및 계획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60894"/>
            <a:ext cx="3220720" cy="389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2080" y="1209040"/>
            <a:ext cx="838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-Learn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1: The Machine Learning Landscape (1/4)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2: End-to-End Machine Learning Project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3: Classification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4: Training Linear Models (1/11)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5: Support Vector Machines (1/16)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6: Decision Trees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7: Ensemble Learning and Random Forests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8: Dimensionality Reduction (1/23)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9: Up and Running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10: Introduction to Artificial Neural Networks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11: Training Deep Neural Nets (1/30)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12: Distributing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Across Devices and Servers (2/1)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13: Convolutional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14: Recurrent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15: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(2/8)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16: Reinforcement Learning (2/13)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smtClean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Instance(sample)</a:t>
            </a:r>
            <a:endParaRPr lang="en-US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Labels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3840" y="4219573"/>
            <a:ext cx="926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ttributes = [‘longitude’, ‘latitude’, …, ‘</a:t>
            </a:r>
            <a:r>
              <a:rPr lang="en-US" dirty="0" err="1" smtClean="0">
                <a:latin typeface="Consolas" panose="020B0609020204030204" pitchFamily="49" charset="0"/>
              </a:rPr>
              <a:t>median_income</a:t>
            </a:r>
            <a:r>
              <a:rPr lang="en-US" dirty="0" smtClean="0">
                <a:latin typeface="Consolas" panose="020B0609020204030204" pitchFamily="49" charset="0"/>
              </a:rPr>
              <a:t>’]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In [1]: print(</a:t>
            </a:r>
            <a:r>
              <a:rPr lang="en-US" dirty="0" err="1" smtClean="0">
                <a:latin typeface="Consolas" panose="020B0609020204030204" pitchFamily="49" charset="0"/>
              </a:rPr>
              <a:t>X_train.shape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Out[1]: (11, 8)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r>
              <a:rPr lang="en-US" dirty="0"/>
              <a:t>Whether or not they are trained with human </a:t>
            </a:r>
            <a:r>
              <a:rPr lang="en-US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 smtClean="0"/>
              <a:t> supervised</a:t>
            </a:r>
            <a:r>
              <a:rPr lang="en-US" sz="2800" dirty="0"/>
              <a:t>, unsupervised, </a:t>
            </a:r>
            <a:r>
              <a:rPr lang="en-US" sz="2800" dirty="0" err="1" smtClean="0"/>
              <a:t>semisupervised</a:t>
            </a:r>
            <a:r>
              <a:rPr lang="en-US" sz="2800" dirty="0"/>
              <a:t>, and Reinforcement </a:t>
            </a:r>
            <a:r>
              <a:rPr lang="en-US" sz="2800" dirty="0" smtClean="0"/>
              <a:t>Learning</a:t>
            </a:r>
          </a:p>
          <a:p>
            <a:endParaRPr lang="en-US" dirty="0" smtClean="0"/>
          </a:p>
          <a:p>
            <a:r>
              <a:rPr lang="en-US" dirty="0" smtClean="0"/>
              <a:t>Whether </a:t>
            </a:r>
            <a:r>
              <a:rPr lang="en-US" dirty="0"/>
              <a:t>or not they can learn incrementally on the fly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online vs. </a:t>
            </a:r>
            <a:r>
              <a:rPr lang="en-US" sz="2800" dirty="0"/>
              <a:t>batch </a:t>
            </a:r>
            <a:r>
              <a:rPr lang="en-US" sz="28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r>
              <a:rPr lang="en-US" dirty="0"/>
              <a:t>Whether they work by simply comparing new data points to known data points, or instead detect patterns in the training data and build a predictive model, much like scientists do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instance-based vs. </a:t>
            </a:r>
            <a:r>
              <a:rPr lang="en-US" sz="2800" dirty="0"/>
              <a:t>model-based </a:t>
            </a:r>
            <a:r>
              <a:rPr lang="en-US" sz="2800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2871512"/>
            <a:ext cx="5191760" cy="1662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540504"/>
            <a:ext cx="4572000" cy="2324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096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9" y="1433327"/>
            <a:ext cx="4085673" cy="1974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3649" y="3408069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Clustering</a:t>
            </a:r>
            <a:endParaRPr lang="en-US" i="1" dirty="0"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80" y="781662"/>
            <a:ext cx="4042515" cy="26633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838984" y="3578211"/>
            <a:ext cx="191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73480" y="4138987"/>
            <a:ext cx="4009611" cy="1816046"/>
            <a:chOff x="-272084" y="4613790"/>
            <a:chExt cx="5286836" cy="2622299"/>
          </a:xfrm>
        </p:grpSpPr>
        <p:pic>
          <p:nvPicPr>
            <p:cNvPr id="34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ight Arrow 35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46792" y="612500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Dimensionality </a:t>
            </a:r>
            <a:r>
              <a:rPr lang="en-US" i="1" dirty="0">
                <a:cs typeface="Arial" panose="020B0604020202020204" pitchFamily="34" charset="0"/>
              </a:rPr>
              <a:t>reduction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80" y="4339361"/>
            <a:ext cx="4093779" cy="197866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532815" y="6309669"/>
            <a:ext cx="1941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7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Semisupervised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1770888"/>
            <a:ext cx="6959600" cy="3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54" y="1379414"/>
            <a:ext cx="6576646" cy="47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and Online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Model will be updated by feeding data instances sequentially, either individually or by small groups called </a:t>
            </a:r>
            <a:r>
              <a:rPr lang="en-US" sz="2400" i="1" dirty="0" smtClean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Sometimes with theory that the online model converges to the batch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5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Instance-Based vs. Model-Based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Instance-Based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Model-Based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9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4485640" cy="478885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Whether or not they are trained with human </a:t>
            </a:r>
            <a:r>
              <a:rPr lang="en-US" sz="2000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 supervised</a:t>
            </a:r>
            <a:r>
              <a:rPr lang="en-US" sz="2000" dirty="0"/>
              <a:t>, unsupervised, </a:t>
            </a:r>
            <a:r>
              <a:rPr lang="en-US" sz="2000" dirty="0" err="1" smtClean="0"/>
              <a:t>semisupervised</a:t>
            </a:r>
            <a:r>
              <a:rPr lang="en-US" sz="2000" dirty="0"/>
              <a:t>, and Reinforcement </a:t>
            </a:r>
            <a:r>
              <a:rPr lang="en-US" sz="2000" dirty="0" smtClean="0"/>
              <a:t>Learning</a:t>
            </a:r>
          </a:p>
          <a:p>
            <a:endParaRPr lang="en-US" sz="2000" dirty="0" smtClean="0"/>
          </a:p>
          <a:p>
            <a:r>
              <a:rPr lang="en-US" sz="2000" dirty="0" smtClean="0"/>
              <a:t>Whether </a:t>
            </a:r>
            <a:r>
              <a:rPr lang="en-US" sz="2000" dirty="0"/>
              <a:t>or not they can learn incrementally on the fly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online vs. </a:t>
            </a:r>
            <a:r>
              <a:rPr lang="en-US" sz="2000" dirty="0"/>
              <a:t>batch </a:t>
            </a:r>
            <a:r>
              <a:rPr lang="en-US" sz="20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 smtClean="0"/>
          </a:p>
          <a:p>
            <a:r>
              <a:rPr lang="en-US" sz="2000" dirty="0"/>
              <a:t>Whether they work by simply comparing new data points to known data points, or instead detect patterns in the training data and build a predictive model, much like scientists do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instance-based vs. </a:t>
            </a:r>
            <a:r>
              <a:rPr lang="en-US" sz="2000" dirty="0"/>
              <a:t>model-based </a:t>
            </a:r>
            <a:r>
              <a:rPr lang="en-US" sz="2000" dirty="0" smtClean="0"/>
              <a:t>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2480" y="2113280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비트코인 가격 예측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과거의 비트코인 가격 정보 이용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가격 예측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linear regression</a:t>
            </a:r>
            <a:r>
              <a:rPr lang="ko-KR" altLang="en-US" dirty="0" smtClean="0">
                <a:sym typeface="Wingdings" panose="05000000000000000000" pitchFamily="2" charset="2"/>
              </a:rPr>
              <a:t>을 이용할 경우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Fata </a:t>
            </a:r>
            <a:r>
              <a:rPr lang="en-US" dirty="0" err="1" smtClean="0"/>
              <a:t>feater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1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Banko</a:t>
            </a:r>
            <a:r>
              <a:rPr lang="en-US" sz="1600" dirty="0" smtClean="0"/>
              <a:t> and Brill, 2001]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FF0000"/>
                </a:solidFill>
              </a:rPr>
              <a:t>Nonrepresentative</a:t>
            </a:r>
            <a:r>
              <a:rPr lang="en-US" sz="2400" dirty="0" smtClean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create new features by gathering new data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→ Feature </a:t>
            </a:r>
            <a:r>
              <a:rPr lang="en-US" sz="2400" b="1" dirty="0">
                <a:solidFill>
                  <a:srgbClr val="FF0000"/>
                </a:solidFill>
              </a:rPr>
              <a:t>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Validation Data: </a:t>
              </a:r>
              <a:endParaRPr lang="en-US" b="1" dirty="0"/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possible solutions for overfitting are: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reduce the noise in the training data (e.g., fix data errors and remove outliers)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simplify the model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selecting one with fewer parameters,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reducing the number of attributes in the training data, or 	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constraining the model (</a:t>
            </a:r>
            <a:r>
              <a:rPr lang="en-US" sz="2400" i="1" dirty="0" smtClean="0"/>
              <a:t>regularization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58438" y="2115592"/>
            <a:ext cx="10134335" cy="2578328"/>
            <a:chOff x="826359" y="1556792"/>
            <a:chExt cx="7500388" cy="1908212"/>
          </a:xfrm>
        </p:grpSpPr>
        <p:sp>
          <p:nvSpPr>
            <p:cNvPr id="3" name="직사각형 24"/>
            <p:cNvSpPr/>
            <p:nvPr/>
          </p:nvSpPr>
          <p:spPr>
            <a:xfrm>
              <a:off x="2554551" y="1556792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set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25"/>
            <p:cNvSpPr/>
            <p:nvPr/>
          </p:nvSpPr>
          <p:spPr>
            <a:xfrm>
              <a:off x="826359" y="1628800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5" name="직사각형 31"/>
            <p:cNvSpPr/>
            <p:nvPr/>
          </p:nvSpPr>
          <p:spPr>
            <a:xfrm>
              <a:off x="2554551" y="3104964"/>
              <a:ext cx="936104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Validation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83"/>
            <p:cNvCxnSpPr>
              <a:stCxn id="4" idx="3"/>
            </p:cNvCxnSpPr>
            <p:nvPr/>
          </p:nvCxnSpPr>
          <p:spPr>
            <a:xfrm>
              <a:off x="1762463" y="2528900"/>
              <a:ext cx="7560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24"/>
            <p:cNvSpPr/>
            <p:nvPr/>
          </p:nvSpPr>
          <p:spPr>
            <a:xfrm>
              <a:off x="7642671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31"/>
            <p:cNvSpPr/>
            <p:nvPr/>
          </p:nvSpPr>
          <p:spPr>
            <a:xfrm>
              <a:off x="7642671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Predict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1" name="직선 화살표 연결선 83"/>
            <p:cNvCxnSpPr>
              <a:stCxn id="3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5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endCxn id="10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Train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Validation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9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Machine Learning Algorithm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19040" y="1106395"/>
            <a:ext cx="339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Single Validation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72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k-fold Cross Validation</a:t>
            </a:r>
            <a:endParaRPr lang="en-US" sz="2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23439" y="2374802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Chapter 1. The Machine Learning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Machine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Learning is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field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Arthur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H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975</Words>
  <Application>Microsoft Office PowerPoint</Application>
  <PresentationFormat>Widescreen</PresentationFormat>
  <Paragraphs>256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HY견고딕</vt:lpstr>
      <vt:lpstr>MS Mincho</vt:lpstr>
      <vt:lpstr>맑은 고딕</vt:lpstr>
      <vt:lpstr>Arial</vt:lpstr>
      <vt:lpstr>Calibri</vt:lpstr>
      <vt:lpstr>Consolas</vt:lpstr>
      <vt:lpstr>Georgia</vt:lpstr>
      <vt:lpstr>Times New Roman</vt:lpstr>
      <vt:lpstr>Wingdings</vt:lpstr>
      <vt:lpstr>Office Theme</vt:lpstr>
      <vt:lpstr>ML seminar 교재 및 계획</vt:lpstr>
      <vt:lpstr>PowerPoint Presentation</vt:lpstr>
      <vt:lpstr>Chapter 1. The Machine Learning Landscape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용어 정리</vt:lpstr>
      <vt:lpstr>Types of Machine Learning Systems</vt:lpstr>
      <vt:lpstr>Supervised Learning</vt:lpstr>
      <vt:lpstr>Unsupervised Learning</vt:lpstr>
      <vt:lpstr>Semisupervised Learning</vt:lpstr>
      <vt:lpstr>Reinforcement Learning</vt:lpstr>
      <vt:lpstr>Batch and Online Learning</vt:lpstr>
      <vt:lpstr>Instance-Based vs. Model-Based Learning</vt:lpstr>
      <vt:lpstr>Types of Machine Learning Systems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How To Evaluate Model Performance?</vt:lpstr>
      <vt:lpstr>How To Evaluate Model Performance?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52</cp:revision>
  <dcterms:created xsi:type="dcterms:W3CDTF">2018-01-01T15:52:30Z</dcterms:created>
  <dcterms:modified xsi:type="dcterms:W3CDTF">2018-01-03T01:37:47Z</dcterms:modified>
</cp:coreProperties>
</file>